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0" r:id="rId6"/>
    <p:sldId id="261"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DE137-8C74-FA61-2CA3-7772E39F70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3AD3FE-4124-CB4C-6A8C-8D4E27CC1B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44ED41-98FF-FAE9-20A6-53C8F0FAEA81}"/>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EF20BF2E-C05F-89F5-CAC9-9EA4DE2364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2CFB97-2DD2-FAE6-8F9A-269FB232CC0E}"/>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66039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0C8BB-ED7E-DE65-D44F-428B5C16C4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FDBE81-465A-6EC4-BF55-5555E59281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5CCC1A-BE26-2E12-6969-4188F74CBE77}"/>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E2387D21-14F2-6EAD-E491-22FBB23E9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4F1EB-EC90-5D24-91BF-A0630D1AFECD}"/>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1942711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D4A4A3-C3C2-F05E-E03E-B7ADBCC434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DCF4CE-27DA-44C2-F958-F9902DCE31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7520F2-8F55-B04B-5C83-C39F9DC1CDAB}"/>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6978C223-6BCD-D304-F4D7-31FC87EC0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E7310-C35A-897F-3F1A-8DE320C71E2F}"/>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82072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60F60-61CA-2AE2-0F84-4CD9B67149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36519-ACC8-2E57-03E2-2BB71CA698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5AEE58-4717-F202-1044-FE9F8B399A5D}"/>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9AFE2171-A641-D3B1-4EDB-978120081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7666C2-5FC2-334F-7815-3F9994A03F6A}"/>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101932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5D8A-DBF4-17D2-F106-8FA3607A01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92A83A-2959-9F36-C406-4CFDABD77C5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F1BF1E-EFA3-DFAB-1C8B-136538430E45}"/>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C3079D48-F2CE-B541-55F4-FFADBA9F3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7F0958-A80B-C936-DAA0-AB2B1D77F086}"/>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25685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23AFA-58FC-ADAC-A1BC-654F57D5F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36B351-9BE9-3743-CDF0-A8984655F9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ADF948-F12E-762E-19A0-762FCB2F44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069593-17FF-A5BF-91A3-FBF0012DDD86}"/>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6" name="Footer Placeholder 5">
            <a:extLst>
              <a:ext uri="{FF2B5EF4-FFF2-40B4-BE49-F238E27FC236}">
                <a16:creationId xmlns:a16="http://schemas.microsoft.com/office/drawing/2014/main" id="{C73660BE-7016-44BF-A56E-6786C414C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FF44EC-5146-1F54-B40B-9000551F0F91}"/>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191651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517E-DB07-D13B-5A3B-C6FABF3D2A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2AA870-A39F-1665-6DB2-DCF422CADC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8FDD1B-4091-B867-0EEB-A8A5D15293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1F44C1-C5AE-C487-7725-6B7E3F546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B60A5C-1F4B-81BD-6112-A15AAC5457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4963E8-850F-4061-D934-2FB066627357}"/>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8" name="Footer Placeholder 7">
            <a:extLst>
              <a:ext uri="{FF2B5EF4-FFF2-40B4-BE49-F238E27FC236}">
                <a16:creationId xmlns:a16="http://schemas.microsoft.com/office/drawing/2014/main" id="{5A6C1122-1E42-FB85-6BBD-42B2997251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2F4D64-021F-55D4-D42B-A95646E01F1B}"/>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292508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12FBB-2F3A-558D-34F2-EEB243FE6C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10E1-A2E0-E05F-F88E-FBAE983B74CA}"/>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4" name="Footer Placeholder 3">
            <a:extLst>
              <a:ext uri="{FF2B5EF4-FFF2-40B4-BE49-F238E27FC236}">
                <a16:creationId xmlns:a16="http://schemas.microsoft.com/office/drawing/2014/main" id="{A65AF8F8-CEE6-5EFC-7411-F66C43D521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2E51F6-23F5-238B-B505-6099833671D9}"/>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257687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7BB91B-5B16-1F21-EEF2-EDD8EC1B298A}"/>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3" name="Footer Placeholder 2">
            <a:extLst>
              <a:ext uri="{FF2B5EF4-FFF2-40B4-BE49-F238E27FC236}">
                <a16:creationId xmlns:a16="http://schemas.microsoft.com/office/drawing/2014/main" id="{26FDD6B8-5B8E-2041-AE53-B3AD861CF5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A61711-EDB9-9E34-D4F1-9BAF5E917768}"/>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3299811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70FC0-C7BF-3AD6-7B95-EC40C7749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4DC0BD-6BBD-F771-81C4-214D901821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746466-CCC6-5FF4-BD8E-41396989E3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F2896A-C666-CF12-1664-C6D32B639137}"/>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6" name="Footer Placeholder 5">
            <a:extLst>
              <a:ext uri="{FF2B5EF4-FFF2-40B4-BE49-F238E27FC236}">
                <a16:creationId xmlns:a16="http://schemas.microsoft.com/office/drawing/2014/main" id="{33BE30B0-741B-D126-9B13-562766FF31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80244-B6FC-97F1-D438-F6193D878018}"/>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291459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3864D-E2A2-CFE1-BDC6-09519E153F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F06295-3891-7118-DA98-ABA749F466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D806F7-5091-AB8C-8E4E-258739F69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DDBDE-B701-D91F-F4C4-A5A0E5C07CAC}"/>
              </a:ext>
            </a:extLst>
          </p:cNvPr>
          <p:cNvSpPr>
            <a:spLocks noGrp="1"/>
          </p:cNvSpPr>
          <p:nvPr>
            <p:ph type="dt" sz="half" idx="10"/>
          </p:nvPr>
        </p:nvSpPr>
        <p:spPr/>
        <p:txBody>
          <a:bodyPr/>
          <a:lstStyle/>
          <a:p>
            <a:fld id="{6B62BB73-44F4-4B44-A145-60F7868A1E18}" type="datetimeFigureOut">
              <a:rPr lang="en-US" smtClean="0"/>
              <a:t>8/24/2024</a:t>
            </a:fld>
            <a:endParaRPr lang="en-US"/>
          </a:p>
        </p:txBody>
      </p:sp>
      <p:sp>
        <p:nvSpPr>
          <p:cNvPr id="6" name="Footer Placeholder 5">
            <a:extLst>
              <a:ext uri="{FF2B5EF4-FFF2-40B4-BE49-F238E27FC236}">
                <a16:creationId xmlns:a16="http://schemas.microsoft.com/office/drawing/2014/main" id="{DED4E8BF-9175-A807-6C43-6D81DE70DA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B76D46-91A5-E833-0311-DD532DD0BB5E}"/>
              </a:ext>
            </a:extLst>
          </p:cNvPr>
          <p:cNvSpPr>
            <a:spLocks noGrp="1"/>
          </p:cNvSpPr>
          <p:nvPr>
            <p:ph type="sldNum" sz="quarter" idx="12"/>
          </p:nvPr>
        </p:nvSpPr>
        <p:spPr/>
        <p:txBody>
          <a:bodyPr/>
          <a:lstStyle/>
          <a:p>
            <a:fld id="{68CA55AA-F6F6-486C-A3DF-88FF024F38C5}" type="slidenum">
              <a:rPr lang="en-US" smtClean="0"/>
              <a:t>‹#›</a:t>
            </a:fld>
            <a:endParaRPr lang="en-US"/>
          </a:p>
        </p:txBody>
      </p:sp>
    </p:spTree>
    <p:extLst>
      <p:ext uri="{BB962C8B-B14F-4D97-AF65-F5344CB8AC3E}">
        <p14:creationId xmlns:p14="http://schemas.microsoft.com/office/powerpoint/2010/main" val="6792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6DA8F0-6E9D-0CB8-A120-363CA12129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6A90BA-0F6C-8909-0BA9-0ED3831AF1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5C8389-398A-8363-57D9-956F1A3189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62BB73-44F4-4B44-A145-60F7868A1E18}" type="datetimeFigureOut">
              <a:rPr lang="en-US" smtClean="0"/>
              <a:t>8/24/2024</a:t>
            </a:fld>
            <a:endParaRPr lang="en-US"/>
          </a:p>
        </p:txBody>
      </p:sp>
      <p:sp>
        <p:nvSpPr>
          <p:cNvPr id="5" name="Footer Placeholder 4">
            <a:extLst>
              <a:ext uri="{FF2B5EF4-FFF2-40B4-BE49-F238E27FC236}">
                <a16:creationId xmlns:a16="http://schemas.microsoft.com/office/drawing/2014/main" id="{978E766E-7769-C7D1-6A5D-E7715675B2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C3DFAB2-610E-442F-4F45-4D89E41C6A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8CA55AA-F6F6-486C-A3DF-88FF024F38C5}" type="slidenum">
              <a:rPr lang="en-US" smtClean="0"/>
              <a:t>‹#›</a:t>
            </a:fld>
            <a:endParaRPr lang="en-US"/>
          </a:p>
        </p:txBody>
      </p:sp>
    </p:spTree>
    <p:extLst>
      <p:ext uri="{BB962C8B-B14F-4D97-AF65-F5344CB8AC3E}">
        <p14:creationId xmlns:p14="http://schemas.microsoft.com/office/powerpoint/2010/main" val="1552526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AE2641-7D81-6819-2EF9-0735E67C1EE0}"/>
              </a:ext>
            </a:extLst>
          </p:cNvPr>
          <p:cNvSpPr>
            <a:spLocks noGrp="1"/>
          </p:cNvSpPr>
          <p:nvPr>
            <p:ph type="ctrTitle"/>
          </p:nvPr>
        </p:nvSpPr>
        <p:spPr>
          <a:xfrm>
            <a:off x="1329766" y="1146412"/>
            <a:ext cx="9014348" cy="2402006"/>
          </a:xfrm>
        </p:spPr>
        <p:txBody>
          <a:bodyPr anchor="b">
            <a:normAutofit/>
          </a:bodyPr>
          <a:lstStyle/>
          <a:p>
            <a:pPr algn="l"/>
            <a:r>
              <a:rPr lang="en-US" sz="4800" dirty="0"/>
              <a:t>NHC Goalie Evaluations Package</a:t>
            </a: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2A2AE17-FC02-2CBD-88B6-E9F04EB3AFE0}"/>
              </a:ext>
            </a:extLst>
          </p:cNvPr>
          <p:cNvSpPr>
            <a:spLocks noGrp="1"/>
          </p:cNvSpPr>
          <p:nvPr>
            <p:ph type="subTitle" idx="1"/>
          </p:nvPr>
        </p:nvSpPr>
        <p:spPr>
          <a:xfrm>
            <a:off x="1329765" y="4892722"/>
            <a:ext cx="6387155" cy="1078173"/>
          </a:xfrm>
        </p:spPr>
        <p:txBody>
          <a:bodyPr anchor="ctr">
            <a:normAutofit/>
          </a:bodyPr>
          <a:lstStyle/>
          <a:p>
            <a:pPr algn="l"/>
            <a:r>
              <a:rPr lang="en-US" dirty="0">
                <a:solidFill>
                  <a:srgbClr val="FFFFFF"/>
                </a:solidFill>
              </a:rPr>
              <a:t>6 Drills and Movements</a:t>
            </a:r>
          </a:p>
        </p:txBody>
      </p:sp>
    </p:spTree>
    <p:extLst>
      <p:ext uri="{BB962C8B-B14F-4D97-AF65-F5344CB8AC3E}">
        <p14:creationId xmlns:p14="http://schemas.microsoft.com/office/powerpoint/2010/main" val="1462521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3EC67570-C0B0-4DC7-415B-5B4E036DE541}"/>
              </a:ext>
            </a:extLst>
          </p:cNvPr>
          <p:cNvSpPr>
            <a:spLocks noGrp="1"/>
          </p:cNvSpPr>
          <p:nvPr>
            <p:ph type="title"/>
          </p:nvPr>
        </p:nvSpPr>
        <p:spPr>
          <a:xfrm>
            <a:off x="466722" y="1365448"/>
            <a:ext cx="3201366" cy="3387497"/>
          </a:xfrm>
        </p:spPr>
        <p:txBody>
          <a:bodyPr vert="horz" lIns="91440" tIns="45720" rIns="91440" bIns="45720" rtlCol="0" anchor="b">
            <a:normAutofit/>
          </a:bodyPr>
          <a:lstStyle/>
          <a:p>
            <a:pPr marL="0" marR="0" lvl="0" indent="0" fontAlgn="auto">
              <a:spcAft>
                <a:spcPts val="800"/>
              </a:spcAft>
              <a:tabLst/>
              <a:defRPr/>
            </a:pPr>
            <a:br>
              <a:rPr kumimoji="0" lang="en-US" sz="1300" b="0" i="0" u="none" strike="noStrike" kern="1200" cap="none" spc="0" normalizeH="0" baseline="0" noProof="0" dirty="0">
                <a:ln>
                  <a:noFill/>
                </a:ln>
                <a:solidFill>
                  <a:srgbClr val="FFFFFF"/>
                </a:solidFill>
                <a:effectLst/>
                <a:uLnTx/>
                <a:uFillTx/>
                <a:latin typeface="+mj-lt"/>
                <a:ea typeface="+mj-ea"/>
                <a:cs typeface="+mj-cs"/>
              </a:rPr>
            </a:br>
            <a:br>
              <a:rPr kumimoji="0" lang="en-US" sz="1300" b="0" i="0" u="none" strike="noStrike" kern="1200" cap="none" spc="0" normalizeH="0" baseline="0" noProof="0" dirty="0">
                <a:ln>
                  <a:noFill/>
                </a:ln>
                <a:solidFill>
                  <a:srgbClr val="FFFFFF"/>
                </a:solidFill>
                <a:effectLst/>
                <a:uLnTx/>
                <a:uFillTx/>
                <a:latin typeface="+mj-lt"/>
                <a:ea typeface="+mj-ea"/>
                <a:cs typeface="+mj-cs"/>
              </a:rPr>
            </a:br>
            <a:r>
              <a:rPr kumimoji="0" lang="en-US" sz="1800" b="1" i="0" u="sng" strike="noStrike" kern="1200" cap="none" spc="0" normalizeH="0" baseline="0" noProof="0" dirty="0">
                <a:ln>
                  <a:noFill/>
                </a:ln>
                <a:solidFill>
                  <a:srgbClr val="FFFFFF"/>
                </a:solidFill>
                <a:effectLst/>
                <a:uLnTx/>
                <a:uFillTx/>
                <a:latin typeface="+mj-lt"/>
                <a:ea typeface="+mj-ea"/>
                <a:cs typeface="+mj-cs"/>
              </a:rPr>
              <a:t>Warm-up and Skating</a:t>
            </a:r>
            <a:br>
              <a:rPr kumimoji="0" lang="en-US" sz="1800" b="1" i="0" u="sng"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1.  Butterfly Slide &amp; Recovery</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2. Down Slide to Stop</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3. Down Slide to Recovery</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4. Shuffle Square</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5. T-Push</a:t>
            </a:r>
            <a:br>
              <a:rPr kumimoji="0" lang="en-US" sz="1300" b="0" i="0" u="none" strike="noStrike" kern="1200" cap="none" spc="0" normalizeH="0" baseline="0" noProof="0" dirty="0">
                <a:ln>
                  <a:noFill/>
                </a:ln>
                <a:solidFill>
                  <a:srgbClr val="FFFFFF"/>
                </a:solidFill>
                <a:effectLst/>
                <a:uLnTx/>
                <a:uFillTx/>
                <a:latin typeface="+mj-lt"/>
                <a:ea typeface="+mj-ea"/>
                <a:cs typeface="+mj-cs"/>
              </a:rPr>
            </a:br>
            <a:endParaRPr lang="en-US" sz="1300" kern="1200" dirty="0">
              <a:solidFill>
                <a:srgbClr val="FFFFFF"/>
              </a:solidFill>
              <a:latin typeface="+mj-lt"/>
              <a:ea typeface="+mj-ea"/>
              <a:cs typeface="+mj-cs"/>
            </a:endParaRPr>
          </a:p>
        </p:txBody>
      </p:sp>
      <p:sp>
        <p:nvSpPr>
          <p:cNvPr id="7" name="Text Placeholder 6">
            <a:extLst>
              <a:ext uri="{FF2B5EF4-FFF2-40B4-BE49-F238E27FC236}">
                <a16:creationId xmlns:a16="http://schemas.microsoft.com/office/drawing/2014/main" id="{113FD22B-4BD9-3576-31B1-1854303A4E03}"/>
              </a:ext>
            </a:extLst>
          </p:cNvPr>
          <p:cNvSpPr>
            <a:spLocks noGrp="1"/>
          </p:cNvSpPr>
          <p:nvPr>
            <p:ph type="body" sz="half" idx="2"/>
          </p:nvPr>
        </p:nvSpPr>
        <p:spPr>
          <a:xfrm>
            <a:off x="6756636" y="408848"/>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r>
              <a:rPr lang="en-US" sz="2000" b="0" i="0" u="none" strike="noStrike" baseline="0" dirty="0"/>
              <a:t>	</a:t>
            </a:r>
          </a:p>
          <a:p>
            <a:pPr indent="-228600">
              <a:buFont typeface="Arial" panose="020B0604020202020204" pitchFamily="34" charset="0"/>
              <a:buChar char="•"/>
            </a:pPr>
            <a:endParaRPr lang="en-US" sz="2000" dirty="0"/>
          </a:p>
        </p:txBody>
      </p:sp>
      <p:sp>
        <p:nvSpPr>
          <p:cNvPr id="3" name="Content Placeholder 2">
            <a:extLst>
              <a:ext uri="{FF2B5EF4-FFF2-40B4-BE49-F238E27FC236}">
                <a16:creationId xmlns:a16="http://schemas.microsoft.com/office/drawing/2014/main" id="{8BB26E78-51CF-16C5-4279-CD5A41C258AB}"/>
              </a:ext>
            </a:extLst>
          </p:cNvPr>
          <p:cNvSpPr>
            <a:spLocks noGrp="1"/>
          </p:cNvSpPr>
          <p:nvPr>
            <p:ph idx="1"/>
          </p:nvPr>
        </p:nvSpPr>
        <p:spPr>
          <a:xfrm>
            <a:off x="4905054" y="1575527"/>
            <a:ext cx="6172200" cy="4873625"/>
          </a:xfrm>
        </p:spPr>
        <p:txBody>
          <a:bodyPr/>
          <a:lstStyle/>
          <a:p>
            <a:pPr marL="0" indent="0">
              <a:buNone/>
            </a:pPr>
            <a:r>
              <a:rPr lang="en-US" b="1" u="sng" dirty="0"/>
              <a:t>Evaluation Points</a:t>
            </a:r>
          </a:p>
          <a:p>
            <a:r>
              <a:rPr lang="en-US" dirty="0"/>
              <a:t>Fluid movement.</a:t>
            </a:r>
          </a:p>
          <a:p>
            <a:r>
              <a:rPr lang="en-US" dirty="0"/>
              <a:t>Stick on ice.</a:t>
            </a:r>
          </a:p>
          <a:p>
            <a:r>
              <a:rPr lang="en-US" dirty="0"/>
              <a:t>Hands in good position.</a:t>
            </a:r>
          </a:p>
          <a:p>
            <a:r>
              <a:rPr lang="en-US" dirty="0"/>
              <a:t>Stay square.</a:t>
            </a:r>
          </a:p>
          <a:p>
            <a:r>
              <a:rPr lang="en-US" dirty="0"/>
              <a:t>Skating.</a:t>
            </a:r>
          </a:p>
        </p:txBody>
      </p:sp>
    </p:spTree>
    <p:extLst>
      <p:ext uri="{BB962C8B-B14F-4D97-AF65-F5344CB8AC3E}">
        <p14:creationId xmlns:p14="http://schemas.microsoft.com/office/powerpoint/2010/main" val="562543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3EC67570-C0B0-4DC7-415B-5B4E036DE541}"/>
              </a:ext>
            </a:extLst>
          </p:cNvPr>
          <p:cNvSpPr>
            <a:spLocks noGrp="1"/>
          </p:cNvSpPr>
          <p:nvPr>
            <p:ph type="title"/>
          </p:nvPr>
        </p:nvSpPr>
        <p:spPr>
          <a:xfrm>
            <a:off x="418225" y="2110515"/>
            <a:ext cx="3201366" cy="3387497"/>
          </a:xfrm>
        </p:spPr>
        <p:txBody>
          <a:bodyPr vert="horz" lIns="91440" tIns="45720" rIns="91440" bIns="45720" rtlCol="0" anchor="b">
            <a:normAutofit fontScale="90000"/>
          </a:bodyPr>
          <a:lstStyle/>
          <a:p>
            <a:pPr marL="0" marR="0" lvl="0" indent="0" fontAlgn="auto">
              <a:spcAft>
                <a:spcPts val="800"/>
              </a:spcAft>
              <a:tabLst/>
              <a:defRPr/>
            </a:pPr>
            <a:br>
              <a:rPr kumimoji="0" lang="en-US" sz="1300" b="0" i="0" u="none" strike="noStrike" kern="1200" cap="none" spc="0" normalizeH="0" baseline="0" noProof="0" dirty="0">
                <a:ln>
                  <a:noFill/>
                </a:ln>
                <a:solidFill>
                  <a:srgbClr val="FFFFFF"/>
                </a:solidFill>
                <a:effectLst/>
                <a:uLnTx/>
                <a:uFillTx/>
                <a:latin typeface="+mj-lt"/>
                <a:ea typeface="+mj-ea"/>
                <a:cs typeface="+mj-cs"/>
              </a:rPr>
            </a:br>
            <a:br>
              <a:rPr kumimoji="0" lang="en-US" sz="1300" b="0" i="0" u="none" strike="noStrike" kern="1200" cap="none" spc="0" normalizeH="0" baseline="0" noProof="0" dirty="0">
                <a:ln>
                  <a:noFill/>
                </a:ln>
                <a:solidFill>
                  <a:srgbClr val="FFFFFF"/>
                </a:solidFill>
                <a:effectLst/>
                <a:uLnTx/>
                <a:uFillTx/>
                <a:latin typeface="+mj-lt"/>
                <a:ea typeface="+mj-ea"/>
                <a:cs typeface="+mj-cs"/>
              </a:rPr>
            </a:br>
            <a:r>
              <a:rPr kumimoji="0" lang="en-US" sz="1800" b="1" i="0" u="sng" strike="noStrike" kern="1200" cap="none" spc="0" normalizeH="0" baseline="0" noProof="0" dirty="0">
                <a:ln>
                  <a:noFill/>
                </a:ln>
                <a:solidFill>
                  <a:srgbClr val="FFFFFF"/>
                </a:solidFill>
                <a:effectLst/>
                <a:uLnTx/>
                <a:uFillTx/>
                <a:latin typeface="+mj-lt"/>
                <a:ea typeface="+mj-ea"/>
                <a:cs typeface="+mj-cs"/>
              </a:rPr>
              <a:t>Save and Recovery</a:t>
            </a:r>
            <a:br>
              <a:rPr kumimoji="0" lang="en-US" sz="1800" b="1" i="0" u="sng"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1. S1 is located on the face off dot, S2 is located in the slot; both with pucks. </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2. Goaltender begins at the top of the crease square to S1. </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3. S1 shoots low to far side. </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4. After butterfly save, poser slide to middle and fully recover to feet.</a:t>
            </a: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 </a:t>
            </a: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5. S2 shoots to the same side that S1 is located. </a:t>
            </a:r>
            <a:br>
              <a:rPr kumimoji="0" lang="en-US" sz="1800" b="0" i="0" u="none" strike="noStrike" kern="1200" cap="none" spc="0" normalizeH="0" baseline="0" noProof="0" dirty="0">
                <a:ln>
                  <a:noFill/>
                </a:ln>
                <a:solidFill>
                  <a:srgbClr val="FFFFFF"/>
                </a:solidFill>
                <a:effectLst/>
                <a:uLnTx/>
                <a:uFillTx/>
                <a:latin typeface="+mj-lt"/>
                <a:ea typeface="+mj-ea"/>
                <a:cs typeface="+mj-cs"/>
              </a:rPr>
            </a:br>
            <a:br>
              <a:rPr kumimoji="0" lang="en-US" sz="1800" b="0" i="0" u="none" strike="noStrike" kern="1200" cap="none" spc="0" normalizeH="0" baseline="0" noProof="0" dirty="0">
                <a:ln>
                  <a:noFill/>
                </a:ln>
                <a:solidFill>
                  <a:srgbClr val="FFFFFF"/>
                </a:solidFill>
                <a:effectLst/>
                <a:uLnTx/>
                <a:uFillTx/>
                <a:latin typeface="+mj-lt"/>
                <a:ea typeface="+mj-ea"/>
                <a:cs typeface="+mj-cs"/>
              </a:rPr>
            </a:br>
            <a:r>
              <a:rPr kumimoji="0" lang="en-US" sz="1800" b="0" i="0" u="none" strike="noStrike" kern="1200" cap="none" spc="0" normalizeH="0" baseline="0" noProof="0" dirty="0">
                <a:ln>
                  <a:noFill/>
                </a:ln>
                <a:solidFill>
                  <a:srgbClr val="FFFFFF"/>
                </a:solidFill>
                <a:effectLst/>
                <a:uLnTx/>
                <a:uFillTx/>
                <a:latin typeface="+mj-lt"/>
                <a:ea typeface="+mj-ea"/>
                <a:cs typeface="+mj-cs"/>
              </a:rPr>
              <a:t>6. After save, goaltender recovers to their feet square to S1 </a:t>
            </a:r>
            <a:br>
              <a:rPr kumimoji="0" lang="en-US" sz="1300" b="0" i="0" u="none" strike="noStrike" kern="1200" cap="none" spc="0" normalizeH="0" baseline="0" noProof="0" dirty="0">
                <a:ln>
                  <a:noFill/>
                </a:ln>
                <a:solidFill>
                  <a:srgbClr val="FFFFFF"/>
                </a:solidFill>
                <a:effectLst/>
                <a:uLnTx/>
                <a:uFillTx/>
                <a:latin typeface="+mj-lt"/>
                <a:ea typeface="+mj-ea"/>
                <a:cs typeface="+mj-cs"/>
              </a:rPr>
            </a:br>
            <a:endParaRPr lang="en-US" sz="1300" kern="1200" dirty="0">
              <a:solidFill>
                <a:srgbClr val="FFFFFF"/>
              </a:solidFill>
              <a:latin typeface="+mj-lt"/>
              <a:ea typeface="+mj-ea"/>
              <a:cs typeface="+mj-cs"/>
            </a:endParaRPr>
          </a:p>
        </p:txBody>
      </p:sp>
      <p:sp>
        <p:nvSpPr>
          <p:cNvPr id="7" name="Text Placeholder 6">
            <a:extLst>
              <a:ext uri="{FF2B5EF4-FFF2-40B4-BE49-F238E27FC236}">
                <a16:creationId xmlns:a16="http://schemas.microsoft.com/office/drawing/2014/main" id="{113FD22B-4BD9-3576-31B1-1854303A4E03}"/>
              </a:ext>
            </a:extLst>
          </p:cNvPr>
          <p:cNvSpPr>
            <a:spLocks noGrp="1"/>
          </p:cNvSpPr>
          <p:nvPr>
            <p:ph type="body" sz="half" idx="2"/>
          </p:nvPr>
        </p:nvSpPr>
        <p:spPr>
          <a:xfrm>
            <a:off x="4581727" y="649480"/>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pPr indent="-228600">
              <a:buFont typeface="Arial" panose="020B0604020202020204" pitchFamily="34" charset="0"/>
              <a:buChar char="•"/>
            </a:pPr>
            <a:r>
              <a:rPr lang="en-US" sz="2000" b="0" i="0" u="none" strike="noStrike" baseline="0" dirty="0"/>
              <a:t> </a:t>
            </a:r>
            <a:r>
              <a:rPr lang="en-US" sz="2000" b="1" i="0" u="sng" strike="noStrike" baseline="0" dirty="0"/>
              <a:t>Evaluation Points: </a:t>
            </a:r>
            <a:endParaRPr lang="en-US" sz="2000" b="0" i="0" u="sng" strike="noStrike" baseline="0" dirty="0"/>
          </a:p>
          <a:p>
            <a:pPr indent="-228600">
              <a:buFont typeface="Arial" panose="020B0604020202020204" pitchFamily="34" charset="0"/>
              <a:buChar char="•"/>
            </a:pPr>
            <a:r>
              <a:rPr lang="en-US" sz="2000" b="0" i="0" u="none" strike="noStrike" baseline="0" dirty="0"/>
              <a:t>1. Rebound control </a:t>
            </a:r>
          </a:p>
          <a:p>
            <a:pPr indent="-228600">
              <a:buFont typeface="Arial" panose="020B0604020202020204" pitchFamily="34" charset="0"/>
              <a:buChar char="•"/>
            </a:pPr>
            <a:r>
              <a:rPr lang="en-US" sz="2000" b="0" i="0" u="none" strike="noStrike" baseline="0" dirty="0"/>
              <a:t>2. Use of head to track shooters and puck </a:t>
            </a:r>
          </a:p>
          <a:p>
            <a:pPr indent="-228600">
              <a:buFont typeface="Arial" panose="020B0604020202020204" pitchFamily="34" charset="0"/>
              <a:buChar char="•"/>
            </a:pPr>
            <a:r>
              <a:rPr lang="en-US" sz="2000" b="0" i="0" u="none" strike="noStrike" baseline="0" dirty="0"/>
              <a:t>3. Recovery ability </a:t>
            </a:r>
          </a:p>
          <a:p>
            <a:pPr indent="-228600">
              <a:buFont typeface="Arial" panose="020B0604020202020204" pitchFamily="34" charset="0"/>
              <a:buChar char="•"/>
            </a:pPr>
            <a:r>
              <a:rPr lang="en-US" sz="2000" b="0" i="0" u="none" strike="noStrike" baseline="0" dirty="0"/>
              <a:t>4. Movement to square </a:t>
            </a:r>
          </a:p>
          <a:p>
            <a:r>
              <a:rPr lang="en-US" sz="2000" b="0" i="0" u="none" strike="noStrike" baseline="0" dirty="0"/>
              <a:t>	</a:t>
            </a:r>
          </a:p>
          <a:p>
            <a:pPr indent="-228600">
              <a:buFont typeface="Arial" panose="020B0604020202020204" pitchFamily="34" charset="0"/>
              <a:buChar char="•"/>
            </a:pPr>
            <a:endParaRPr lang="en-US" sz="2000" dirty="0"/>
          </a:p>
        </p:txBody>
      </p:sp>
      <p:pic>
        <p:nvPicPr>
          <p:cNvPr id="13" name="Picture Placeholder 12">
            <a:extLst>
              <a:ext uri="{FF2B5EF4-FFF2-40B4-BE49-F238E27FC236}">
                <a16:creationId xmlns:a16="http://schemas.microsoft.com/office/drawing/2014/main" id="{1CF7B067-A8FE-E699-6DDD-66A689A17C18}"/>
              </a:ext>
            </a:extLst>
          </p:cNvPr>
          <p:cNvPicPr>
            <a:picLocks noGrp="1" noChangeAspect="1"/>
          </p:cNvPicPr>
          <p:nvPr>
            <p:ph idx="1"/>
          </p:nvPr>
        </p:nvPicPr>
        <p:blipFill>
          <a:blip r:embed="rId2"/>
          <a:stretch/>
        </p:blipFill>
        <p:spPr>
          <a:xfrm>
            <a:off x="8109502" y="1759799"/>
            <a:ext cx="3615776" cy="3350281"/>
          </a:xfrm>
          <a:prstGeom prst="rect">
            <a:avLst/>
          </a:prstGeom>
        </p:spPr>
      </p:pic>
    </p:spTree>
    <p:extLst>
      <p:ext uri="{BB962C8B-B14F-4D97-AF65-F5344CB8AC3E}">
        <p14:creationId xmlns:p14="http://schemas.microsoft.com/office/powerpoint/2010/main" val="249689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86795-F518-F5B5-D5A1-C27208C0A365}"/>
              </a:ext>
            </a:extLst>
          </p:cNvPr>
          <p:cNvSpPr>
            <a:spLocks noGrp="1"/>
          </p:cNvSpPr>
          <p:nvPr>
            <p:ph type="title"/>
          </p:nvPr>
        </p:nvSpPr>
        <p:spPr>
          <a:xfrm>
            <a:off x="466722" y="1807932"/>
            <a:ext cx="3201366" cy="3387497"/>
          </a:xfrm>
        </p:spPr>
        <p:txBody>
          <a:bodyPr vert="horz" lIns="91440" tIns="45720" rIns="91440" bIns="45720" rtlCol="0" anchor="b">
            <a:normAutofit fontScale="90000"/>
          </a:bodyPr>
          <a:lstStyle/>
          <a:p>
            <a:r>
              <a:rPr lang="en-US" sz="1800" b="1" u="sng" kern="1200" dirty="0">
                <a:solidFill>
                  <a:srgbClr val="FFFFFF"/>
                </a:solidFill>
                <a:latin typeface="+mj-lt"/>
                <a:ea typeface="+mj-ea"/>
                <a:cs typeface="+mj-cs"/>
              </a:rPr>
              <a:t>Rush with Shot or Pass and Rebound</a:t>
            </a:r>
            <a:br>
              <a:rPr lang="en-US" sz="1800" b="1" u="sng" kern="1200" dirty="0">
                <a:solidFill>
                  <a:srgbClr val="FFFFFF"/>
                </a:solidFill>
                <a:latin typeface="+mj-lt"/>
                <a:ea typeface="+mj-ea"/>
                <a:cs typeface="+mj-cs"/>
              </a:rPr>
            </a:br>
            <a:br>
              <a:rPr lang="en-US" sz="1800" b="1" u="sng" kern="120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1. S1 and S2 are located on blue line just inside opposite face off dots </a:t>
            </a:r>
            <a:br>
              <a:rPr lang="en-US" sz="1800" b="0" i="0" u="none" strike="noStrike" kern="1200" baseline="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2. Both S1 and S2 take off at same time towards center ice then curl around near face off dot. </a:t>
            </a:r>
            <a:br>
              <a:rPr lang="en-US" sz="1800" b="0" i="0" u="none" strike="noStrike" kern="1200" baseline="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3. S1 has puck he carries it into the zone and can either shoot or pass to S2. If shot taken must be done before top of circle and S2 can go for rebound.</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4. Continue battle until puck is covered, in the corner, or goal. </a:t>
            </a:r>
            <a:br>
              <a:rPr lang="en-US" sz="1300" b="0" i="0" u="none" strike="noStrike" kern="1200" baseline="0" dirty="0">
                <a:solidFill>
                  <a:srgbClr val="FFFFFF"/>
                </a:solidFill>
                <a:latin typeface="+mj-lt"/>
                <a:ea typeface="+mj-ea"/>
                <a:cs typeface="+mj-cs"/>
              </a:rPr>
            </a:br>
            <a:r>
              <a:rPr lang="en-US" sz="1300" b="0" i="0" u="none" strike="noStrike" kern="1200" baseline="0" dirty="0">
                <a:solidFill>
                  <a:srgbClr val="FFFFFF"/>
                </a:solidFill>
                <a:latin typeface="+mj-lt"/>
                <a:ea typeface="+mj-ea"/>
                <a:cs typeface="+mj-cs"/>
              </a:rPr>
              <a:t>	</a:t>
            </a:r>
            <a:br>
              <a:rPr lang="en-US" sz="1300" b="0" i="0" u="none" strike="noStrike" kern="1200" baseline="0" dirty="0">
                <a:solidFill>
                  <a:srgbClr val="FFFFFF"/>
                </a:solidFill>
                <a:latin typeface="+mj-lt"/>
                <a:ea typeface="+mj-ea"/>
                <a:cs typeface="+mj-cs"/>
              </a:rPr>
            </a:br>
            <a:endParaRPr lang="en-US" sz="1300" b="1" u="sng" kern="1200" dirty="0">
              <a:solidFill>
                <a:srgbClr val="FFFFFF"/>
              </a:solidFill>
              <a:latin typeface="+mj-lt"/>
              <a:ea typeface="+mj-ea"/>
              <a:cs typeface="+mj-cs"/>
            </a:endParaRPr>
          </a:p>
        </p:txBody>
      </p:sp>
      <p:sp>
        <p:nvSpPr>
          <p:cNvPr id="4" name="Text Placeholder 3">
            <a:extLst>
              <a:ext uri="{FF2B5EF4-FFF2-40B4-BE49-F238E27FC236}">
                <a16:creationId xmlns:a16="http://schemas.microsoft.com/office/drawing/2014/main" id="{254D081D-69B0-AF24-1295-BD14AD824A1F}"/>
              </a:ext>
            </a:extLst>
          </p:cNvPr>
          <p:cNvSpPr>
            <a:spLocks noGrp="1"/>
          </p:cNvSpPr>
          <p:nvPr>
            <p:ph type="body" sz="half" idx="2"/>
          </p:nvPr>
        </p:nvSpPr>
        <p:spPr>
          <a:xfrm>
            <a:off x="4581727" y="649480"/>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pPr indent="-228600">
              <a:buFont typeface="Arial" panose="020B0604020202020204" pitchFamily="34" charset="0"/>
              <a:buChar char="•"/>
            </a:pPr>
            <a:r>
              <a:rPr lang="en-US" sz="2000" b="0" i="0" u="none" strike="noStrike" baseline="0" dirty="0"/>
              <a:t> </a:t>
            </a:r>
            <a:r>
              <a:rPr lang="en-US" sz="2000" b="1" i="0" u="sng" strike="noStrike" baseline="0" dirty="0"/>
              <a:t>Evaluation Points: </a:t>
            </a:r>
          </a:p>
          <a:p>
            <a:pPr indent="-228600">
              <a:buFont typeface="Arial" panose="020B0604020202020204" pitchFamily="34" charset="0"/>
              <a:buChar char="•"/>
            </a:pPr>
            <a:r>
              <a:rPr lang="en-US" sz="2000" b="0" i="0" u="none" strike="noStrike" baseline="0" dirty="0"/>
              <a:t>1. Angles </a:t>
            </a:r>
          </a:p>
          <a:p>
            <a:pPr indent="-228600">
              <a:buFont typeface="Arial" panose="020B0604020202020204" pitchFamily="34" charset="0"/>
              <a:buChar char="•"/>
            </a:pPr>
            <a:r>
              <a:rPr lang="en-US" sz="2000" b="0" i="0" u="none" strike="noStrike" baseline="0" dirty="0"/>
              <a:t>2. Save selection </a:t>
            </a:r>
          </a:p>
          <a:p>
            <a:pPr indent="-228600">
              <a:buFont typeface="Arial" panose="020B0604020202020204" pitchFamily="34" charset="0"/>
              <a:buChar char="•"/>
            </a:pPr>
            <a:r>
              <a:rPr lang="en-US" sz="2000" b="0" i="0" u="none" strike="noStrike" baseline="0" dirty="0"/>
              <a:t>3. Rebound control </a:t>
            </a:r>
          </a:p>
          <a:p>
            <a:pPr indent="-228600">
              <a:buFont typeface="Arial" panose="020B0604020202020204" pitchFamily="34" charset="0"/>
              <a:buChar char="•"/>
            </a:pPr>
            <a:r>
              <a:rPr lang="en-US" sz="2000" b="0" i="0" u="none" strike="noStrike" baseline="0" dirty="0"/>
              <a:t>4. Battle ability 	</a:t>
            </a:r>
          </a:p>
          <a:p>
            <a:pPr indent="-228600">
              <a:buFont typeface="Arial" panose="020B0604020202020204" pitchFamily="34" charset="0"/>
              <a:buChar char="•"/>
            </a:pPr>
            <a:endParaRPr lang="en-US" sz="2000" dirty="0"/>
          </a:p>
        </p:txBody>
      </p:sp>
      <p:pic>
        <p:nvPicPr>
          <p:cNvPr id="6" name="Content Placeholder 5">
            <a:extLst>
              <a:ext uri="{FF2B5EF4-FFF2-40B4-BE49-F238E27FC236}">
                <a16:creationId xmlns:a16="http://schemas.microsoft.com/office/drawing/2014/main" id="{CCE5CE3E-8FA6-7691-4562-2084F7A6CDA2}"/>
              </a:ext>
            </a:extLst>
          </p:cNvPr>
          <p:cNvPicPr>
            <a:picLocks noGrp="1" noChangeAspect="1"/>
          </p:cNvPicPr>
          <p:nvPr>
            <p:ph idx="1"/>
          </p:nvPr>
        </p:nvPicPr>
        <p:blipFill>
          <a:blip r:embed="rId2"/>
          <a:stretch>
            <a:fillRect/>
          </a:stretch>
        </p:blipFill>
        <p:spPr>
          <a:xfrm>
            <a:off x="8109502" y="1674449"/>
            <a:ext cx="3615776" cy="3520980"/>
          </a:xfrm>
          <a:prstGeom prst="rect">
            <a:avLst/>
          </a:prstGeom>
        </p:spPr>
      </p:pic>
    </p:spTree>
    <p:extLst>
      <p:ext uri="{BB962C8B-B14F-4D97-AF65-F5344CB8AC3E}">
        <p14:creationId xmlns:p14="http://schemas.microsoft.com/office/powerpoint/2010/main" val="362209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6B155A-F651-68AE-BD41-0CDBE881AB1A}"/>
              </a:ext>
            </a:extLst>
          </p:cNvPr>
          <p:cNvSpPr>
            <a:spLocks noGrp="1"/>
          </p:cNvSpPr>
          <p:nvPr>
            <p:ph type="title"/>
          </p:nvPr>
        </p:nvSpPr>
        <p:spPr>
          <a:xfrm>
            <a:off x="418225" y="1534346"/>
            <a:ext cx="3201366" cy="3387497"/>
          </a:xfrm>
        </p:spPr>
        <p:txBody>
          <a:bodyPr vert="horz" lIns="91440" tIns="45720" rIns="91440" bIns="45720" rtlCol="0" anchor="b">
            <a:normAutofit fontScale="90000"/>
          </a:bodyPr>
          <a:lstStyle/>
          <a:p>
            <a:r>
              <a:rPr lang="en-US" sz="1800" b="1" u="sng" kern="1200" dirty="0">
                <a:solidFill>
                  <a:srgbClr val="FFFFFF"/>
                </a:solidFill>
                <a:latin typeface="+mj-lt"/>
                <a:ea typeface="+mj-ea"/>
                <a:cs typeface="+mj-cs"/>
              </a:rPr>
              <a:t>Movement and Far Shot Control</a:t>
            </a:r>
            <a:br>
              <a:rPr lang="en-US" sz="1800" b="1" u="sng" kern="1200" dirty="0">
                <a:solidFill>
                  <a:srgbClr val="FFFFFF"/>
                </a:solidFill>
                <a:latin typeface="+mj-lt"/>
                <a:ea typeface="+mj-ea"/>
                <a:cs typeface="+mj-cs"/>
              </a:rPr>
            </a:br>
            <a:br>
              <a:rPr lang="en-US" sz="1800" b="1" u="sng" kern="120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1. Shooter 2 passes to 3 who passes to 4. </a:t>
            </a:r>
            <a:br>
              <a:rPr lang="en-US" sz="1800" b="0" i="0" u="none" strike="noStrike" kern="1200" baseline="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2. Goalie follows the passes </a:t>
            </a:r>
            <a:br>
              <a:rPr lang="en-US" sz="1800" b="0" i="0" u="none" strike="noStrike" kern="1200" baseline="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3. Shooter 4 steps in and takes a shot. </a:t>
            </a:r>
            <a:br>
              <a:rPr lang="en-US" sz="1800" b="0" i="0" u="none" strike="noStrike" kern="1200" baseline="0" dirty="0">
                <a:solidFill>
                  <a:srgbClr val="FFFFFF"/>
                </a:solidFill>
                <a:latin typeface="+mj-lt"/>
                <a:ea typeface="+mj-ea"/>
                <a:cs typeface="+mj-cs"/>
              </a:rPr>
            </a:b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4. Shooter 1 and shooter 2 go for rebound until play dead. </a:t>
            </a:r>
            <a:r>
              <a:rPr lang="en-US" sz="1900" b="0" i="0" u="none" strike="noStrike" kern="1200" baseline="0" dirty="0">
                <a:solidFill>
                  <a:srgbClr val="FFFFFF"/>
                </a:solidFill>
                <a:latin typeface="+mj-lt"/>
                <a:ea typeface="+mj-ea"/>
                <a:cs typeface="+mj-cs"/>
              </a:rPr>
              <a:t>	</a:t>
            </a:r>
            <a:br>
              <a:rPr lang="en-US" sz="1900" b="0" i="0" u="none" strike="noStrike" kern="1200" baseline="0" dirty="0">
                <a:solidFill>
                  <a:srgbClr val="FFFFFF"/>
                </a:solidFill>
                <a:latin typeface="+mj-lt"/>
                <a:ea typeface="+mj-ea"/>
                <a:cs typeface="+mj-cs"/>
              </a:rPr>
            </a:br>
            <a:endParaRPr lang="en-US" sz="1900" b="1" u="sng" kern="1200" dirty="0">
              <a:solidFill>
                <a:srgbClr val="FFFFFF"/>
              </a:solidFill>
              <a:latin typeface="+mj-lt"/>
              <a:ea typeface="+mj-ea"/>
              <a:cs typeface="+mj-cs"/>
            </a:endParaRPr>
          </a:p>
        </p:txBody>
      </p:sp>
      <p:sp>
        <p:nvSpPr>
          <p:cNvPr id="4" name="Text Placeholder 3">
            <a:extLst>
              <a:ext uri="{FF2B5EF4-FFF2-40B4-BE49-F238E27FC236}">
                <a16:creationId xmlns:a16="http://schemas.microsoft.com/office/drawing/2014/main" id="{8FCA223D-EFC5-7672-D283-0A0AD0A353FD}"/>
              </a:ext>
            </a:extLst>
          </p:cNvPr>
          <p:cNvSpPr>
            <a:spLocks noGrp="1"/>
          </p:cNvSpPr>
          <p:nvPr>
            <p:ph type="body" sz="half" idx="2"/>
          </p:nvPr>
        </p:nvSpPr>
        <p:spPr>
          <a:xfrm>
            <a:off x="4581727" y="649480"/>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pPr indent="-228600">
              <a:buFont typeface="Arial" panose="020B0604020202020204" pitchFamily="34" charset="0"/>
              <a:buChar char="•"/>
            </a:pPr>
            <a:r>
              <a:rPr lang="en-US" sz="2000" b="0" i="0" u="none" strike="noStrike" baseline="0" dirty="0"/>
              <a:t> </a:t>
            </a:r>
            <a:r>
              <a:rPr lang="en-US" sz="2000" b="1" i="0" u="sng" strike="noStrike" baseline="0" dirty="0"/>
              <a:t>Evaluation Points: </a:t>
            </a:r>
          </a:p>
          <a:p>
            <a:pPr indent="-228600">
              <a:buFont typeface="Arial" panose="020B0604020202020204" pitchFamily="34" charset="0"/>
              <a:buChar char="•"/>
            </a:pPr>
            <a:r>
              <a:rPr lang="en-US" sz="2000" b="0" i="0" u="none" strike="noStrike" baseline="0" dirty="0"/>
              <a:t>1. Lateral movement and tracking </a:t>
            </a:r>
          </a:p>
          <a:p>
            <a:pPr indent="-228600">
              <a:buFont typeface="Arial" panose="020B0604020202020204" pitchFamily="34" charset="0"/>
              <a:buChar char="•"/>
            </a:pPr>
            <a:r>
              <a:rPr lang="en-US" sz="2000" b="0" i="0" u="none" strike="noStrike" baseline="0" dirty="0"/>
              <a:t>2. Angles </a:t>
            </a:r>
          </a:p>
          <a:p>
            <a:pPr indent="-228600">
              <a:buFont typeface="Arial" panose="020B0604020202020204" pitchFamily="34" charset="0"/>
              <a:buChar char="•"/>
            </a:pPr>
            <a:r>
              <a:rPr lang="en-US" sz="2000" b="0" i="0" u="none" strike="noStrike" baseline="0" dirty="0"/>
              <a:t>3. Getting set </a:t>
            </a:r>
          </a:p>
          <a:p>
            <a:pPr indent="-228600">
              <a:buFont typeface="Arial" panose="020B0604020202020204" pitchFamily="34" charset="0"/>
              <a:buChar char="•"/>
            </a:pPr>
            <a:r>
              <a:rPr lang="en-US" sz="2000" b="0" i="0" u="none" strike="noStrike" baseline="0" dirty="0"/>
              <a:t>4. Rebound control </a:t>
            </a:r>
          </a:p>
          <a:p>
            <a:pPr indent="-228600">
              <a:buFont typeface="Arial" panose="020B0604020202020204" pitchFamily="34" charset="0"/>
              <a:buChar char="•"/>
            </a:pPr>
            <a:r>
              <a:rPr lang="en-US" sz="2000" b="0" i="0" u="none" strike="noStrike" baseline="0" dirty="0"/>
              <a:t>5. Battle ability 	</a:t>
            </a:r>
          </a:p>
          <a:p>
            <a:pPr indent="-228600">
              <a:buFont typeface="Arial" panose="020B0604020202020204" pitchFamily="34" charset="0"/>
              <a:buChar char="•"/>
            </a:pPr>
            <a:endParaRPr lang="en-US" sz="2000" dirty="0"/>
          </a:p>
        </p:txBody>
      </p:sp>
      <p:pic>
        <p:nvPicPr>
          <p:cNvPr id="6" name="Content Placeholder 5">
            <a:extLst>
              <a:ext uri="{FF2B5EF4-FFF2-40B4-BE49-F238E27FC236}">
                <a16:creationId xmlns:a16="http://schemas.microsoft.com/office/drawing/2014/main" id="{845AFCC9-85FE-2F16-6EF6-F80C53B6821D}"/>
              </a:ext>
            </a:extLst>
          </p:cNvPr>
          <p:cNvPicPr>
            <a:picLocks noGrp="1" noChangeAspect="1"/>
          </p:cNvPicPr>
          <p:nvPr>
            <p:ph idx="1"/>
          </p:nvPr>
        </p:nvPicPr>
        <p:blipFill>
          <a:blip r:embed="rId2"/>
          <a:stretch>
            <a:fillRect/>
          </a:stretch>
        </p:blipFill>
        <p:spPr>
          <a:xfrm>
            <a:off x="7607030" y="1534346"/>
            <a:ext cx="4191205" cy="3789308"/>
          </a:xfrm>
          <a:prstGeom prst="rect">
            <a:avLst/>
          </a:prstGeom>
        </p:spPr>
      </p:pic>
    </p:spTree>
    <p:extLst>
      <p:ext uri="{BB962C8B-B14F-4D97-AF65-F5344CB8AC3E}">
        <p14:creationId xmlns:p14="http://schemas.microsoft.com/office/powerpoint/2010/main" val="165472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8AD01F41-4BA1-B59E-68FD-932B61BDB237}"/>
              </a:ext>
            </a:extLst>
          </p:cNvPr>
          <p:cNvSpPr>
            <a:spLocks noGrp="1"/>
          </p:cNvSpPr>
          <p:nvPr>
            <p:ph type="title"/>
          </p:nvPr>
        </p:nvSpPr>
        <p:spPr>
          <a:xfrm>
            <a:off x="466722" y="1633982"/>
            <a:ext cx="3201366" cy="3590034"/>
          </a:xfrm>
        </p:spPr>
        <p:txBody>
          <a:bodyPr vert="horz" lIns="91440" tIns="45720" rIns="91440" bIns="45720" rtlCol="0" anchor="b">
            <a:normAutofit fontScale="90000"/>
          </a:bodyPr>
          <a:lstStyle/>
          <a:p>
            <a:r>
              <a:rPr lang="en-US" sz="1800" b="1" u="sng" kern="1200" dirty="0">
                <a:solidFill>
                  <a:srgbClr val="FFFFFF"/>
                </a:solidFill>
                <a:latin typeface="+mj-lt"/>
                <a:ea typeface="+mj-ea"/>
                <a:cs typeface="+mj-cs"/>
              </a:rPr>
              <a:t>Lateral Feeds</a:t>
            </a:r>
            <a:br>
              <a:rPr lang="en-US" sz="1800" b="1" u="sng" kern="1200" dirty="0">
                <a:solidFill>
                  <a:srgbClr val="FFFFFF"/>
                </a:solidFill>
                <a:latin typeface="+mj-lt"/>
                <a:ea typeface="+mj-ea"/>
                <a:cs typeface="+mj-cs"/>
              </a:rPr>
            </a:br>
            <a:br>
              <a:rPr lang="en-US" sz="1800" b="1" u="sng" kern="120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1. S1 passed to S2 behind the net</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2. S2 passes to S3 at top of the circle</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3. S3 passes to S1 on backdoor</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4. Goaltender follows puck throughout its movement</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5. Goaltender should be at top of crease square to S3 when backdoor pass is made</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 </a:t>
            </a:r>
            <a:br>
              <a:rPr lang="en-US" sz="1800" b="0" i="0" u="none" strike="noStrike" kern="1200" baseline="0" dirty="0">
                <a:solidFill>
                  <a:srgbClr val="FFFFFF"/>
                </a:solidFill>
                <a:latin typeface="+mj-lt"/>
                <a:ea typeface="+mj-ea"/>
                <a:cs typeface="+mj-cs"/>
              </a:rPr>
            </a:br>
            <a:r>
              <a:rPr lang="en-US" sz="1800" b="0" i="0" u="none" strike="noStrike" kern="1200" baseline="0" dirty="0">
                <a:solidFill>
                  <a:srgbClr val="FFFFFF"/>
                </a:solidFill>
                <a:latin typeface="+mj-lt"/>
                <a:ea typeface="+mj-ea"/>
                <a:cs typeface="+mj-cs"/>
              </a:rPr>
              <a:t>6. Goaltender makes butterfly slide to backdoor to make save. </a:t>
            </a:r>
            <a:br>
              <a:rPr lang="en-US" sz="1600" b="0" i="0" u="none" strike="noStrike" kern="1200" baseline="0" dirty="0">
                <a:solidFill>
                  <a:srgbClr val="FFFFFF"/>
                </a:solidFill>
                <a:latin typeface="+mj-lt"/>
                <a:ea typeface="+mj-ea"/>
                <a:cs typeface="+mj-cs"/>
              </a:rPr>
            </a:br>
            <a:r>
              <a:rPr lang="en-US" sz="1600" b="0" i="0" u="none" strike="noStrike" kern="1200" baseline="0" dirty="0">
                <a:solidFill>
                  <a:srgbClr val="FFFFFF"/>
                </a:solidFill>
                <a:latin typeface="+mj-lt"/>
                <a:ea typeface="+mj-ea"/>
                <a:cs typeface="+mj-cs"/>
              </a:rPr>
              <a:t>	</a:t>
            </a:r>
            <a:br>
              <a:rPr lang="en-US" sz="1600" b="0" i="0" u="none" strike="noStrike" kern="1200" baseline="0" dirty="0">
                <a:solidFill>
                  <a:srgbClr val="FFFFFF"/>
                </a:solidFill>
                <a:latin typeface="+mj-lt"/>
                <a:ea typeface="+mj-ea"/>
                <a:cs typeface="+mj-cs"/>
              </a:rPr>
            </a:br>
            <a:endParaRPr lang="en-US" sz="1600" kern="1200" dirty="0">
              <a:solidFill>
                <a:srgbClr val="FFFFFF"/>
              </a:solidFill>
              <a:latin typeface="+mj-lt"/>
              <a:ea typeface="+mj-ea"/>
              <a:cs typeface="+mj-cs"/>
            </a:endParaRPr>
          </a:p>
        </p:txBody>
      </p:sp>
      <p:sp>
        <p:nvSpPr>
          <p:cNvPr id="8" name="Text Placeholder 7">
            <a:extLst>
              <a:ext uri="{FF2B5EF4-FFF2-40B4-BE49-F238E27FC236}">
                <a16:creationId xmlns:a16="http://schemas.microsoft.com/office/drawing/2014/main" id="{8665EE7F-72C2-7AF8-3E4A-97659BCC46FE}"/>
              </a:ext>
            </a:extLst>
          </p:cNvPr>
          <p:cNvSpPr>
            <a:spLocks noGrp="1"/>
          </p:cNvSpPr>
          <p:nvPr>
            <p:ph type="body" sz="half" idx="2"/>
          </p:nvPr>
        </p:nvSpPr>
        <p:spPr>
          <a:xfrm>
            <a:off x="4581727" y="649480"/>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pPr indent="-228600">
              <a:buFont typeface="Arial" panose="020B0604020202020204" pitchFamily="34" charset="0"/>
              <a:buChar char="•"/>
            </a:pPr>
            <a:r>
              <a:rPr lang="en-US" sz="2000" b="0" i="0" u="none" strike="noStrike" baseline="0" dirty="0"/>
              <a:t> </a:t>
            </a:r>
            <a:r>
              <a:rPr lang="en-US" sz="2000" b="1" i="0" u="none" strike="noStrike" baseline="0" dirty="0"/>
              <a:t>Evaluation Points: </a:t>
            </a:r>
            <a:endParaRPr lang="en-US" sz="2000" b="0" i="0" u="none" strike="noStrike" baseline="0" dirty="0"/>
          </a:p>
          <a:p>
            <a:pPr indent="-228600">
              <a:buFont typeface="Arial" panose="020B0604020202020204" pitchFamily="34" charset="0"/>
              <a:buChar char="•"/>
            </a:pPr>
            <a:r>
              <a:rPr lang="en-US" sz="2000" b="0" i="0" u="none" strike="noStrike" baseline="0" dirty="0"/>
              <a:t>1. Tracking of puck with head and body </a:t>
            </a:r>
          </a:p>
          <a:p>
            <a:pPr indent="-228600">
              <a:buFont typeface="Arial" panose="020B0604020202020204" pitchFamily="34" charset="0"/>
              <a:buChar char="•"/>
            </a:pPr>
            <a:r>
              <a:rPr lang="en-US" sz="2000" b="0" i="0" u="none" strike="noStrike" baseline="0" dirty="0"/>
              <a:t>2. Strong movement, getting set </a:t>
            </a:r>
          </a:p>
          <a:p>
            <a:pPr indent="-228600">
              <a:buFont typeface="Arial" panose="020B0604020202020204" pitchFamily="34" charset="0"/>
              <a:buChar char="•"/>
            </a:pPr>
            <a:r>
              <a:rPr lang="en-US" sz="2000" b="0" i="0" u="none" strike="noStrike" baseline="0" dirty="0"/>
              <a:t>3. Strong lateral movement, body control </a:t>
            </a:r>
          </a:p>
          <a:p>
            <a:r>
              <a:rPr lang="en-US" sz="2000" b="0" i="0" u="none" strike="noStrike" baseline="0" dirty="0"/>
              <a:t>	</a:t>
            </a:r>
          </a:p>
          <a:p>
            <a:pPr indent="-228600">
              <a:buFont typeface="Arial" panose="020B0604020202020204" pitchFamily="34" charset="0"/>
              <a:buChar char="•"/>
            </a:pPr>
            <a:endParaRPr lang="en-US" sz="2000" dirty="0"/>
          </a:p>
        </p:txBody>
      </p:sp>
      <p:pic>
        <p:nvPicPr>
          <p:cNvPr id="6" name="Content Placeholder 5">
            <a:extLst>
              <a:ext uri="{FF2B5EF4-FFF2-40B4-BE49-F238E27FC236}">
                <a16:creationId xmlns:a16="http://schemas.microsoft.com/office/drawing/2014/main" id="{E175C4A9-0521-3D8F-C32B-3B258F6C1A6A}"/>
              </a:ext>
            </a:extLst>
          </p:cNvPr>
          <p:cNvPicPr>
            <a:picLocks noGrp="1" noChangeAspect="1"/>
          </p:cNvPicPr>
          <p:nvPr>
            <p:ph idx="1"/>
          </p:nvPr>
        </p:nvPicPr>
        <p:blipFill>
          <a:blip r:embed="rId2"/>
          <a:stretch>
            <a:fillRect/>
          </a:stretch>
        </p:blipFill>
        <p:spPr>
          <a:xfrm>
            <a:off x="8109502" y="1661162"/>
            <a:ext cx="3615776" cy="3547554"/>
          </a:xfrm>
          <a:prstGeom prst="rect">
            <a:avLst/>
          </a:prstGeom>
        </p:spPr>
      </p:pic>
    </p:spTree>
    <p:extLst>
      <p:ext uri="{BB962C8B-B14F-4D97-AF65-F5344CB8AC3E}">
        <p14:creationId xmlns:p14="http://schemas.microsoft.com/office/powerpoint/2010/main" val="381015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585F8A-4375-7E3F-47AB-CA66FAC8F1AB}"/>
              </a:ext>
            </a:extLst>
          </p:cNvPr>
          <p:cNvSpPr>
            <a:spLocks noGrp="1"/>
          </p:cNvSpPr>
          <p:nvPr>
            <p:ph type="title"/>
          </p:nvPr>
        </p:nvSpPr>
        <p:spPr>
          <a:xfrm>
            <a:off x="418225" y="1365448"/>
            <a:ext cx="3201366" cy="3387497"/>
          </a:xfrm>
        </p:spPr>
        <p:txBody>
          <a:bodyPr vert="horz" lIns="91440" tIns="45720" rIns="91440" bIns="45720" rtlCol="0" anchor="b">
            <a:normAutofit/>
          </a:bodyPr>
          <a:lstStyle/>
          <a:p>
            <a:r>
              <a:rPr lang="en-US" sz="1600" b="1" u="sng" kern="1200" dirty="0">
                <a:solidFill>
                  <a:srgbClr val="FFFFFF"/>
                </a:solidFill>
                <a:latin typeface="+mj-lt"/>
                <a:ea typeface="+mj-ea"/>
                <a:cs typeface="+mj-cs"/>
              </a:rPr>
              <a:t>Scramble and Rebound</a:t>
            </a:r>
            <a:br>
              <a:rPr lang="en-US" sz="1600" b="1" u="sng"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600" kern="1200" dirty="0">
                <a:solidFill>
                  <a:srgbClr val="FFFFFF"/>
                </a:solidFill>
                <a:latin typeface="+mj-lt"/>
                <a:ea typeface="+mj-ea"/>
                <a:cs typeface="+mj-cs"/>
              </a:rPr>
              <a:t>1. S1 located at top of circle, S2 located below face-off dot on opposite side – both with pucks </a:t>
            </a: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600" kern="1200" dirty="0">
                <a:solidFill>
                  <a:srgbClr val="FFFFFF"/>
                </a:solidFill>
                <a:latin typeface="+mj-lt"/>
                <a:ea typeface="+mj-ea"/>
                <a:cs typeface="+mj-cs"/>
              </a:rPr>
              <a:t>2. S1 shoots low to far side, goaltender makes save</a:t>
            </a: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600" kern="1200" dirty="0">
                <a:solidFill>
                  <a:srgbClr val="FFFFFF"/>
                </a:solidFill>
                <a:latin typeface="+mj-lt"/>
                <a:ea typeface="+mj-ea"/>
                <a:cs typeface="+mj-cs"/>
              </a:rPr>
              <a:t>3. S2 shoots sets puck for a rebound</a:t>
            </a: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600" kern="1200" dirty="0">
                <a:solidFill>
                  <a:srgbClr val="FFFFFF"/>
                </a:solidFill>
                <a:latin typeface="+mj-lt"/>
                <a:ea typeface="+mj-ea"/>
                <a:cs typeface="+mj-cs"/>
              </a:rPr>
              <a:t>4. S2 skates behind the net, picks up another puck and tries a wrap-around on the other side of the net</a:t>
            </a:r>
          </a:p>
        </p:txBody>
      </p:sp>
      <p:sp>
        <p:nvSpPr>
          <p:cNvPr id="4" name="Text Placeholder 3">
            <a:extLst>
              <a:ext uri="{FF2B5EF4-FFF2-40B4-BE49-F238E27FC236}">
                <a16:creationId xmlns:a16="http://schemas.microsoft.com/office/drawing/2014/main" id="{03505A8F-9D1A-FD7B-95A0-DEE8EBC251CE}"/>
              </a:ext>
            </a:extLst>
          </p:cNvPr>
          <p:cNvSpPr>
            <a:spLocks noGrp="1"/>
          </p:cNvSpPr>
          <p:nvPr>
            <p:ph type="body" sz="half" idx="2"/>
          </p:nvPr>
        </p:nvSpPr>
        <p:spPr>
          <a:xfrm>
            <a:off x="4581727" y="649480"/>
            <a:ext cx="3025303" cy="5546047"/>
          </a:xfrm>
        </p:spPr>
        <p:txBody>
          <a:bodyPr vert="horz" lIns="91440" tIns="45720" rIns="91440" bIns="45720" rtlCol="0" anchor="ctr">
            <a:normAutofit/>
          </a:bodyPr>
          <a:lstStyle/>
          <a:p>
            <a:pPr indent="-228600">
              <a:buFont typeface="Arial" panose="020B0604020202020204" pitchFamily="34" charset="0"/>
              <a:buChar char="•"/>
            </a:pPr>
            <a:endParaRPr lang="en-US" sz="2000" b="0" i="0" u="none" strike="noStrike" baseline="0" dirty="0"/>
          </a:p>
          <a:p>
            <a:pPr indent="-228600">
              <a:buFont typeface="Arial" panose="020B0604020202020204" pitchFamily="34" charset="0"/>
              <a:buChar char="•"/>
            </a:pPr>
            <a:r>
              <a:rPr lang="en-US" sz="2000" b="0" i="0" u="none" strike="noStrike" baseline="0" dirty="0"/>
              <a:t> </a:t>
            </a:r>
            <a:r>
              <a:rPr lang="en-US" sz="2000" b="1" i="0" u="sng" strike="noStrike" baseline="0" dirty="0"/>
              <a:t>Evaluation Points: </a:t>
            </a:r>
            <a:endParaRPr lang="en-US" sz="2000" b="0" i="0" u="sng" strike="noStrike" baseline="0" dirty="0"/>
          </a:p>
          <a:p>
            <a:pPr indent="-228600">
              <a:buFont typeface="Arial" panose="020B0604020202020204" pitchFamily="34" charset="0"/>
              <a:buChar char="•"/>
            </a:pPr>
            <a:r>
              <a:rPr lang="en-US" sz="2000" b="0" i="0" u="none" strike="noStrike" baseline="0" dirty="0"/>
              <a:t>1. Rebound control </a:t>
            </a:r>
          </a:p>
          <a:p>
            <a:pPr indent="-228600">
              <a:buFont typeface="Arial" panose="020B0604020202020204" pitchFamily="34" charset="0"/>
              <a:buChar char="•"/>
            </a:pPr>
            <a:r>
              <a:rPr lang="en-US" sz="2000" b="0" i="0" u="none" strike="noStrike" baseline="0" dirty="0"/>
              <a:t>2. Battle/scramble ability </a:t>
            </a:r>
          </a:p>
          <a:p>
            <a:pPr indent="-228600">
              <a:buFont typeface="Arial" panose="020B0604020202020204" pitchFamily="34" charset="0"/>
              <a:buChar char="•"/>
            </a:pPr>
            <a:r>
              <a:rPr lang="en-US" sz="2000" b="0" i="0" u="none" strike="noStrike" baseline="0" dirty="0"/>
              <a:t>3. Movement, body control 	</a:t>
            </a:r>
          </a:p>
          <a:p>
            <a:pPr indent="-228600">
              <a:buFont typeface="Arial" panose="020B0604020202020204" pitchFamily="34" charset="0"/>
              <a:buChar char="•"/>
            </a:pPr>
            <a:endParaRPr lang="en-US" sz="2000" dirty="0"/>
          </a:p>
        </p:txBody>
      </p:sp>
      <p:pic>
        <p:nvPicPr>
          <p:cNvPr id="6" name="Content Placeholder 5">
            <a:extLst>
              <a:ext uri="{FF2B5EF4-FFF2-40B4-BE49-F238E27FC236}">
                <a16:creationId xmlns:a16="http://schemas.microsoft.com/office/drawing/2014/main" id="{5F94ED65-8078-8AF5-F469-13179202A45C}"/>
              </a:ext>
            </a:extLst>
          </p:cNvPr>
          <p:cNvPicPr>
            <a:picLocks noGrp="1" noChangeAspect="1"/>
          </p:cNvPicPr>
          <p:nvPr>
            <p:ph idx="1"/>
          </p:nvPr>
        </p:nvPicPr>
        <p:blipFill>
          <a:blip r:embed="rId2"/>
          <a:stretch>
            <a:fillRect/>
          </a:stretch>
        </p:blipFill>
        <p:spPr>
          <a:xfrm>
            <a:off x="8109502" y="1597413"/>
            <a:ext cx="3615776" cy="3675052"/>
          </a:xfrm>
          <a:prstGeom prst="rect">
            <a:avLst/>
          </a:prstGeom>
        </p:spPr>
      </p:pic>
    </p:spTree>
    <p:extLst>
      <p:ext uri="{BB962C8B-B14F-4D97-AF65-F5344CB8AC3E}">
        <p14:creationId xmlns:p14="http://schemas.microsoft.com/office/powerpoint/2010/main" val="804587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76</TotalTime>
  <Words>631</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NHC Goalie Evaluations Package</vt:lpstr>
      <vt:lpstr>  Warm-up and Skating  1.  Butterfly Slide &amp; Recovery  2. Down Slide to Stop  3. Down Slide to Recovery  4. Shuffle Square  5. T-Push </vt:lpstr>
      <vt:lpstr>  Save and Recovery  1. S1 is located on the face off dot, S2 is located in the slot; both with pucks.   2. Goaltender begins at the top of the crease square to S1.   3. S1 shoots low to far side.   4. After butterfly save, poser slide to middle and fully recover to feet.   5. S2 shoots to the same side that S1 is located.   6. After save, goaltender recovers to their feet square to S1  </vt:lpstr>
      <vt:lpstr>Rush with Shot or Pass and Rebound  1. S1 and S2 are located on blue line just inside opposite face off dots   2. Both S1 and S2 take off at same time towards center ice then curl around near face off dot.   3. S1 has puck he carries it into the zone and can either shoot or pass to S2. If shot taken must be done before top of circle and S2 can go for rebound.   4. Continue battle until puck is covered, in the corner, or goal.    </vt:lpstr>
      <vt:lpstr>Movement and Far Shot Control   1. Shooter 2 passes to 3 who passes to 4.   2. Goalie follows the passes   3. Shooter 4 steps in and takes a shot.   4. Shooter 1 and shooter 2 go for rebound until play dead.   </vt:lpstr>
      <vt:lpstr>Lateral Feeds  1. S1 passed to S2 behind the net   2. S2 passes to S3 at top of the circle   3. S3 passes to S1 on backdoor   4. Goaltender follows puck throughout its movement   5. Goaltender should be at top of crease square to S3 when backdoor pass is made   6. Goaltender makes butterfly slide to backdoor to make save.    </vt:lpstr>
      <vt:lpstr>Scramble and Rebound  1. S1 located at top of circle, S2 located below face-off dot on opposite side – both with pucks   2. S1 shoots low to far side, goaltender makes save  3. S2 shoots sets puck for a rebound  4. S2 skates behind the net, picks up another puck and tries a wrap-around on the other side of the net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Troy Kish</dc:creator>
  <cp:lastModifiedBy>erin bandurka</cp:lastModifiedBy>
  <cp:revision>2</cp:revision>
  <dcterms:created xsi:type="dcterms:W3CDTF">2024-08-20T13:23:44Z</dcterms:created>
  <dcterms:modified xsi:type="dcterms:W3CDTF">2024-08-24T22:18:05Z</dcterms:modified>
</cp:coreProperties>
</file>